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75" r:id="rId4"/>
    <p:sldId id="264" r:id="rId5"/>
    <p:sldId id="266" r:id="rId6"/>
    <p:sldId id="258" r:id="rId7"/>
    <p:sldId id="268" r:id="rId8"/>
    <p:sldId id="272" r:id="rId9"/>
    <p:sldId id="259" r:id="rId10"/>
    <p:sldId id="269" r:id="rId11"/>
    <p:sldId id="267" r:id="rId12"/>
    <p:sldId id="260" r:id="rId13"/>
    <p:sldId id="261" r:id="rId14"/>
    <p:sldId id="273" r:id="rId15"/>
    <p:sldId id="270" r:id="rId16"/>
    <p:sldId id="274" r:id="rId17"/>
    <p:sldId id="257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C9967-145A-49DA-9D39-72CD47446A35}" type="datetimeFigureOut">
              <a:rPr lang="hr-HR" smtClean="0"/>
              <a:t>13.11.2016.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smtClean="0"/>
              <a:t>Danijela Čuček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8095B-5AD6-45CB-99B7-D243D30CFF6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0973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14E36-1B29-4D80-ACAB-798C45EC0B6F}" type="datetimeFigureOut">
              <a:rPr lang="hr-HR" smtClean="0"/>
              <a:t>13.11.2016.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r-HR" smtClean="0"/>
              <a:t>Danijela Čuček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EF47-B00C-4F85-8D85-D4117DD7CE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22117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8EF47-B00C-4F85-8D85-D4117DD7CE73}" type="slidenum">
              <a:rPr lang="hr-HR" smtClean="0"/>
              <a:t>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Danijela Čuček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4994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8EF47-B00C-4F85-8D85-D4117DD7CE73}" type="slidenum">
              <a:rPr lang="hr-HR" smtClean="0"/>
              <a:t>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Danijela Čuček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12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Pr>
        <a:blipFill dpi="0" rotWithShape="1">
          <a:blip r:embed="rId2">
            <a:lum/>
          </a:blip>
          <a:srcRect/>
          <a:stretch>
            <a:fillRect t="-21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hasCustomPrompt="1"/>
          </p:nvPr>
        </p:nvSpPr>
        <p:spPr>
          <a:xfrm>
            <a:off x="685800" y="1268760"/>
            <a:ext cx="7772400" cy="1008112"/>
          </a:xfrm>
        </p:spPr>
        <p:txBody>
          <a:bodyPr/>
          <a:lstStyle>
            <a:lvl1pPr>
              <a:defRPr/>
            </a:lvl1pPr>
          </a:lstStyle>
          <a:p>
            <a:r>
              <a:rPr lang="hr-HR" dirty="0" smtClean="0"/>
              <a:t>PROJEKT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 hasCustomPrompt="1"/>
          </p:nvPr>
        </p:nvSpPr>
        <p:spPr>
          <a:xfrm>
            <a:off x="1259632" y="234888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9600" b="1">
                <a:solidFill>
                  <a:schemeClr val="tx1"/>
                </a:solidFill>
                <a:latin typeface="Edwardian Script ITC" panose="030303020407070D0804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 smtClean="0"/>
              <a:t>„Od srca srcu”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Projekt "Od srca srcu"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57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16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490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471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07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Projekt "Od srca srcu"</a:t>
            </a:r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like 7"/>
          <p:cNvSpPr>
            <a:spLocks noGrp="1"/>
          </p:cNvSpPr>
          <p:nvPr>
            <p:ph type="pic" sz="quarter" idx="13"/>
          </p:nvPr>
        </p:nvSpPr>
        <p:spPr>
          <a:xfrm>
            <a:off x="468313" y="260350"/>
            <a:ext cx="1582737" cy="1152525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84"/>
            <a:ext cx="1403648" cy="1403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8873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065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692275" cy="1557338"/>
          </a:xfrm>
        </p:spPr>
        <p:txBody>
          <a:bodyPr/>
          <a:lstStyle/>
          <a:p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8" y="0"/>
            <a:ext cx="1548532" cy="1548532"/>
          </a:xfrm>
          <a:prstGeom prst="rect">
            <a:avLst/>
          </a:prstGeom>
        </p:spPr>
      </p:pic>
      <p:sp>
        <p:nvSpPr>
          <p:cNvPr id="9" name="Naslov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4"/>
          </p:nvPr>
        </p:nvSpPr>
        <p:spPr>
          <a:xfrm>
            <a:off x="539552" y="6381328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Projekt "Od srca srcu"</a:t>
            </a:r>
            <a:endParaRPr lang="hr-HR" dirty="0"/>
          </a:p>
        </p:txBody>
      </p:sp>
      <p:sp>
        <p:nvSpPr>
          <p:cNvPr id="12" name="Rezervirano mjesto broja slajda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289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387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8" y="-25710"/>
            <a:ext cx="1929780" cy="192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1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395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156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081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4.11.2016.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Projekt "Od srca srcu"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3820-3069-4F70-82A2-92731F5EAC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98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7" r:id="rId3"/>
    <p:sldLayoutId id="214748369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winning.net/hr/pub/index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lay.smilebox.com/SpreadMoreHappy/4e4451324d7a49794e7a5a384d5441784d6a49784e6a59330d0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winning.n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PROJEKT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„Od srca srcu”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961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vi-VN" b="1" dirty="0">
                <a:solidFill>
                  <a:prstClr val="black"/>
                </a:solidFill>
              </a:rPr>
              <a:t>Tijekom projekta učenici će </a:t>
            </a:r>
            <a:r>
              <a:rPr lang="vi-VN" dirty="0">
                <a:solidFill>
                  <a:prstClr val="black"/>
                </a:solidFill>
              </a:rPr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vi-VN" sz="2800" dirty="0" smtClean="0">
                <a:solidFill>
                  <a:prstClr val="black"/>
                </a:solidFill>
              </a:rPr>
              <a:t>razviti </a:t>
            </a:r>
            <a:r>
              <a:rPr lang="vi-VN" sz="2800" dirty="0">
                <a:solidFill>
                  <a:prstClr val="black"/>
                </a:solidFill>
              </a:rPr>
              <a:t>osjećaj </a:t>
            </a:r>
            <a:r>
              <a:rPr lang="vi-VN" sz="2800" b="1" dirty="0">
                <a:solidFill>
                  <a:prstClr val="black"/>
                </a:solidFill>
              </a:rPr>
              <a:t>empatije i socijalnu osjetljivost </a:t>
            </a:r>
            <a:r>
              <a:rPr lang="vi-VN" sz="2800" dirty="0">
                <a:solidFill>
                  <a:prstClr val="black"/>
                </a:solidFill>
              </a:rPr>
              <a:t>za drugu djecu u nepovoljnom </a:t>
            </a:r>
            <a:r>
              <a:rPr lang="vi-VN" sz="2800" dirty="0" smtClean="0">
                <a:solidFill>
                  <a:prstClr val="black"/>
                </a:solidFill>
              </a:rPr>
              <a:t>položaju</a:t>
            </a:r>
            <a:endParaRPr lang="hr-HR" sz="2800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dirty="0" smtClean="0">
                <a:solidFill>
                  <a:prstClr val="black"/>
                </a:solidFill>
              </a:rPr>
              <a:t>promovirati </a:t>
            </a:r>
            <a:r>
              <a:rPr lang="vi-VN" sz="2800" b="1" dirty="0">
                <a:solidFill>
                  <a:prstClr val="black"/>
                </a:solidFill>
              </a:rPr>
              <a:t>humanitarne vrijednosti </a:t>
            </a:r>
            <a:r>
              <a:rPr lang="vi-VN" sz="2800" dirty="0">
                <a:solidFill>
                  <a:prstClr val="black"/>
                </a:solidFill>
              </a:rPr>
              <a:t>kroz radost darivanja, a da se ne očekuje ništa </a:t>
            </a:r>
            <a:r>
              <a:rPr lang="vi-VN" sz="2800" dirty="0" smtClean="0">
                <a:solidFill>
                  <a:prstClr val="black"/>
                </a:solidFill>
              </a:rPr>
              <a:t>zauzvrat</a:t>
            </a:r>
            <a:endParaRPr lang="hr-HR" sz="2800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dirty="0" smtClean="0">
                <a:solidFill>
                  <a:prstClr val="black"/>
                </a:solidFill>
              </a:rPr>
              <a:t>razviti </a:t>
            </a:r>
            <a:r>
              <a:rPr lang="vi-VN" sz="2800" dirty="0">
                <a:solidFill>
                  <a:prstClr val="black"/>
                </a:solidFill>
              </a:rPr>
              <a:t>vještine </a:t>
            </a:r>
            <a:r>
              <a:rPr lang="vi-VN" sz="2800" b="1" dirty="0">
                <a:solidFill>
                  <a:prstClr val="black"/>
                </a:solidFill>
              </a:rPr>
              <a:t>korištenja web 2.0 </a:t>
            </a:r>
            <a:r>
              <a:rPr lang="vi-VN" sz="2800" b="1" dirty="0" smtClean="0">
                <a:solidFill>
                  <a:prstClr val="black"/>
                </a:solidFill>
              </a:rPr>
              <a:t>alata</a:t>
            </a:r>
            <a:endParaRPr lang="hr-HR" sz="2800" b="1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dirty="0" smtClean="0">
                <a:solidFill>
                  <a:prstClr val="black"/>
                </a:solidFill>
              </a:rPr>
              <a:t>imati </a:t>
            </a:r>
            <a:r>
              <a:rPr lang="vi-VN" sz="2800" dirty="0">
                <a:solidFill>
                  <a:prstClr val="black"/>
                </a:solidFill>
              </a:rPr>
              <a:t>priliku </a:t>
            </a:r>
            <a:r>
              <a:rPr lang="vi-VN" sz="2800" b="1" dirty="0">
                <a:solidFill>
                  <a:prstClr val="black"/>
                </a:solidFill>
              </a:rPr>
              <a:t>komunikacije putem video </a:t>
            </a:r>
            <a:r>
              <a:rPr lang="vi-VN" sz="2800" b="1" dirty="0" smtClean="0">
                <a:solidFill>
                  <a:prstClr val="black"/>
                </a:solidFill>
              </a:rPr>
              <a:t>konferencija</a:t>
            </a:r>
            <a:endParaRPr lang="hr-HR" sz="2800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b="1" dirty="0" smtClean="0">
                <a:solidFill>
                  <a:prstClr val="black"/>
                </a:solidFill>
              </a:rPr>
              <a:t>razviti </a:t>
            </a:r>
            <a:r>
              <a:rPr lang="vi-VN" sz="2800" b="1" dirty="0">
                <a:solidFill>
                  <a:prstClr val="black"/>
                </a:solidFill>
              </a:rPr>
              <a:t>komunikacijske sposobnosti i vještine </a:t>
            </a:r>
            <a:r>
              <a:rPr lang="vi-VN" sz="2800" dirty="0">
                <a:solidFill>
                  <a:prstClr val="black"/>
                </a:solidFill>
              </a:rPr>
              <a:t>prilikom prodaje izrađenih </a:t>
            </a:r>
            <a:r>
              <a:rPr lang="vi-VN" sz="2800" dirty="0" smtClean="0">
                <a:solidFill>
                  <a:prstClr val="black"/>
                </a:solidFill>
              </a:rPr>
              <a:t>radova</a:t>
            </a:r>
            <a:endParaRPr lang="hr-HR" sz="2800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b="1" dirty="0" smtClean="0">
                <a:solidFill>
                  <a:prstClr val="black"/>
                </a:solidFill>
              </a:rPr>
              <a:t>povećati </a:t>
            </a:r>
            <a:r>
              <a:rPr lang="vi-VN" sz="2800" b="1" dirty="0">
                <a:solidFill>
                  <a:prstClr val="black"/>
                </a:solidFill>
              </a:rPr>
              <a:t>samopouzdanje </a:t>
            </a:r>
            <a:r>
              <a:rPr lang="vi-VN" sz="2800" dirty="0">
                <a:solidFill>
                  <a:prstClr val="black"/>
                </a:solidFill>
              </a:rPr>
              <a:t>i imati priliku </a:t>
            </a:r>
            <a:r>
              <a:rPr lang="vi-VN" sz="2800" b="1" dirty="0">
                <a:solidFill>
                  <a:prstClr val="black"/>
                </a:solidFill>
              </a:rPr>
              <a:t>osvijestiti važnost humanitarnog djelovanja i položaja djece bez roditelja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428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cap="all" dirty="0" smtClean="0"/>
              <a:t>RADNI POSTUPAK</a:t>
            </a:r>
            <a:br>
              <a:rPr lang="hr-HR" b="1" cap="all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dirty="0" smtClean="0"/>
              <a:t>Formirati projektne timove </a:t>
            </a:r>
            <a:r>
              <a:rPr lang="hr-HR" dirty="0" smtClean="0"/>
              <a:t>u školama i dječjim vrtićima.</a:t>
            </a:r>
          </a:p>
          <a:p>
            <a:r>
              <a:rPr lang="hr-HR" b="1" dirty="0" smtClean="0"/>
              <a:t>Dogovoriti aktivnosti </a:t>
            </a:r>
            <a:r>
              <a:rPr lang="hr-HR" dirty="0" smtClean="0"/>
              <a:t>sa dječjim vrtićima i školama uključenim u projekt.</a:t>
            </a:r>
          </a:p>
          <a:p>
            <a:r>
              <a:rPr lang="hr-HR" b="1" dirty="0" smtClean="0"/>
              <a:t>Sa partnerskim školama </a:t>
            </a:r>
            <a:r>
              <a:rPr lang="hr-HR" dirty="0" smtClean="0"/>
              <a:t>planiramo se </a:t>
            </a:r>
            <a:r>
              <a:rPr lang="hr-HR" b="1" dirty="0" smtClean="0"/>
              <a:t>što češće čuti i izmjenjivati iskustva u radu, predstavljati i pokazivati radove.</a:t>
            </a:r>
            <a:endParaRPr lang="hr-HR" dirty="0"/>
          </a:p>
          <a:p>
            <a:r>
              <a:rPr lang="hr-HR" b="1" dirty="0" smtClean="0"/>
              <a:t>Dogovoriti</a:t>
            </a:r>
            <a:r>
              <a:rPr lang="hr-HR" dirty="0" smtClean="0"/>
              <a:t> će se </a:t>
            </a:r>
            <a:r>
              <a:rPr lang="hr-HR" b="1" dirty="0" smtClean="0"/>
              <a:t>kalendar aktivnosti </a:t>
            </a:r>
            <a:r>
              <a:rPr lang="hr-HR" dirty="0" smtClean="0"/>
              <a:t>- izrada ukrasa do sredine studenog, prodaja u predbožićno vrijeme</a:t>
            </a:r>
          </a:p>
          <a:p>
            <a:r>
              <a:rPr lang="hr-HR" b="1" dirty="0" smtClean="0"/>
              <a:t>Upoznati djelatnike, djecu i učenike sa </a:t>
            </a:r>
            <a:r>
              <a:rPr lang="hr-HR" b="1" dirty="0" err="1" smtClean="0">
                <a:hlinkClick r:id="rId2"/>
              </a:rPr>
              <a:t>eTwinning</a:t>
            </a:r>
            <a:r>
              <a:rPr lang="hr-HR" b="1" dirty="0" smtClean="0">
                <a:hlinkClick r:id="rId2"/>
              </a:rPr>
              <a:t> platformom </a:t>
            </a:r>
            <a:endParaRPr lang="hr-HR" b="1" dirty="0" smtClean="0"/>
          </a:p>
          <a:p>
            <a:r>
              <a:rPr lang="hr-HR" b="1" dirty="0" smtClean="0"/>
              <a:t>Educirati ih i uključiti ih u </a:t>
            </a:r>
            <a:r>
              <a:rPr lang="hr-HR" b="1" dirty="0" err="1" smtClean="0"/>
              <a:t>Twin</a:t>
            </a:r>
            <a:r>
              <a:rPr lang="hr-HR" b="1" dirty="0" smtClean="0"/>
              <a:t> </a:t>
            </a:r>
            <a:r>
              <a:rPr lang="hr-HR" b="1" dirty="0" err="1" smtClean="0"/>
              <a:t>Space</a:t>
            </a:r>
            <a:r>
              <a:rPr lang="hr-HR" b="1" dirty="0" smtClean="0"/>
              <a:t>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448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hr-HR" b="1" dirty="0" smtClean="0"/>
              <a:t>Educirati </a:t>
            </a:r>
            <a:r>
              <a:rPr lang="hr-HR" dirty="0"/>
              <a:t>učenike kako koristiti ostale </a:t>
            </a:r>
            <a:r>
              <a:rPr lang="hr-HR" b="1" dirty="0"/>
              <a:t>web 2.0 alate </a:t>
            </a:r>
            <a:r>
              <a:rPr lang="hr-HR" dirty="0"/>
              <a:t>– </a:t>
            </a:r>
            <a:r>
              <a:rPr lang="hr-HR" dirty="0" err="1"/>
              <a:t>Padlet</a:t>
            </a:r>
            <a:r>
              <a:rPr lang="hr-HR" dirty="0"/>
              <a:t>, </a:t>
            </a:r>
            <a:r>
              <a:rPr lang="hr-HR" dirty="0" err="1"/>
              <a:t>Linoit</a:t>
            </a:r>
            <a:r>
              <a:rPr lang="hr-HR" dirty="0"/>
              <a:t>, </a:t>
            </a:r>
            <a:r>
              <a:rPr lang="hr-HR" dirty="0" err="1"/>
              <a:t>Skype</a:t>
            </a:r>
            <a:r>
              <a:rPr lang="hr-HR" dirty="0"/>
              <a:t>, </a:t>
            </a:r>
            <a:r>
              <a:rPr lang="hr-HR" dirty="0" err="1"/>
              <a:t>emaze</a:t>
            </a:r>
            <a:r>
              <a:rPr lang="hr-HR" dirty="0"/>
              <a:t>, </a:t>
            </a:r>
            <a:r>
              <a:rPr lang="hr-HR" dirty="0" err="1"/>
              <a:t>Movie</a:t>
            </a:r>
            <a:r>
              <a:rPr lang="hr-HR" dirty="0"/>
              <a:t> </a:t>
            </a:r>
            <a:r>
              <a:rPr lang="hr-HR" dirty="0" err="1"/>
              <a:t>maker</a:t>
            </a:r>
            <a:r>
              <a:rPr lang="hr-HR" dirty="0"/>
              <a:t>, te kako svoje </a:t>
            </a:r>
            <a:r>
              <a:rPr lang="hr-HR" b="1" dirty="0"/>
              <a:t>radove ugraditi u </a:t>
            </a:r>
            <a:r>
              <a:rPr lang="hr-HR" b="1" dirty="0" err="1"/>
              <a:t>Twin</a:t>
            </a:r>
            <a:r>
              <a:rPr lang="hr-HR" b="1" dirty="0"/>
              <a:t> </a:t>
            </a:r>
            <a:r>
              <a:rPr lang="hr-HR" b="1" dirty="0" err="1"/>
              <a:t>Space</a:t>
            </a:r>
            <a:r>
              <a:rPr lang="hr-HR" b="1" dirty="0"/>
              <a:t> </a:t>
            </a:r>
            <a:r>
              <a:rPr lang="hr-HR" b="1" dirty="0" smtClean="0"/>
              <a:t>projekta</a:t>
            </a:r>
          </a:p>
          <a:p>
            <a:pPr fontAlgn="base"/>
            <a:r>
              <a:rPr lang="hr-HR" b="1" dirty="0" smtClean="0"/>
              <a:t>Nabaviti </a:t>
            </a:r>
            <a:r>
              <a:rPr lang="hr-HR" b="1" dirty="0"/>
              <a:t>potreban materijal </a:t>
            </a:r>
            <a:r>
              <a:rPr lang="hr-HR" dirty="0"/>
              <a:t>za izradu novogodišnjih </a:t>
            </a:r>
            <a:r>
              <a:rPr lang="hr-HR" dirty="0" smtClean="0"/>
              <a:t>ukrasa.</a:t>
            </a:r>
          </a:p>
          <a:p>
            <a:pPr fontAlgn="base"/>
            <a:r>
              <a:rPr lang="hr-HR" b="1" dirty="0" smtClean="0"/>
              <a:t>Educirati</a:t>
            </a:r>
            <a:r>
              <a:rPr lang="hr-HR" dirty="0" smtClean="0"/>
              <a:t> </a:t>
            </a:r>
            <a:r>
              <a:rPr lang="hr-HR" b="1" dirty="0"/>
              <a:t>kako istraživati preko pouzdanih stranica i </a:t>
            </a:r>
            <a:r>
              <a:rPr lang="hr-HR" b="1" dirty="0" smtClean="0"/>
              <a:t>izvora.</a:t>
            </a:r>
          </a:p>
          <a:p>
            <a:pPr fontAlgn="base"/>
            <a:r>
              <a:rPr lang="hr-HR" b="1" dirty="0" smtClean="0"/>
              <a:t>Razmijeniti </a:t>
            </a:r>
            <a:r>
              <a:rPr lang="hr-HR" b="1" dirty="0"/>
              <a:t>ideje i </a:t>
            </a:r>
            <a:r>
              <a:rPr lang="hr-HR" b="1" dirty="0" smtClean="0"/>
              <a:t>fotografije</a:t>
            </a:r>
            <a:r>
              <a:rPr lang="hr-HR" dirty="0" smtClean="0"/>
              <a:t>.</a:t>
            </a:r>
          </a:p>
          <a:p>
            <a:pPr fontAlgn="base"/>
            <a:r>
              <a:rPr lang="hr-HR" b="1" dirty="0" smtClean="0"/>
              <a:t>Naučiti </a:t>
            </a:r>
            <a:r>
              <a:rPr lang="hr-HR" b="1" dirty="0"/>
              <a:t>tehniku izrade novogodišnjih </a:t>
            </a:r>
            <a:r>
              <a:rPr lang="hr-HR" b="1" dirty="0" smtClean="0"/>
              <a:t>ukras</a:t>
            </a:r>
          </a:p>
          <a:p>
            <a:pPr fontAlgn="base"/>
            <a:r>
              <a:rPr lang="hr-HR" b="1" dirty="0" smtClean="0"/>
              <a:t>Koordinirati </a:t>
            </a:r>
            <a:r>
              <a:rPr lang="hr-HR" b="1" dirty="0"/>
              <a:t>aktivnosti </a:t>
            </a:r>
            <a:r>
              <a:rPr lang="hr-HR" dirty="0"/>
              <a:t>koje će obavljati učenici. </a:t>
            </a:r>
            <a:endParaRPr lang="hr-HR" dirty="0" smtClean="0"/>
          </a:p>
          <a:p>
            <a:pPr fontAlgn="base"/>
            <a:r>
              <a:rPr lang="hr-HR" dirty="0" smtClean="0"/>
              <a:t>Sam </a:t>
            </a:r>
            <a:r>
              <a:rPr lang="hr-HR" b="1" dirty="0"/>
              <a:t>kraj projekta i </a:t>
            </a:r>
            <a:r>
              <a:rPr lang="hr-HR" b="1" dirty="0" err="1"/>
              <a:t>doniranje</a:t>
            </a:r>
            <a:r>
              <a:rPr lang="hr-HR" b="1" dirty="0"/>
              <a:t> </a:t>
            </a:r>
            <a:r>
              <a:rPr lang="hr-HR" dirty="0"/>
              <a:t>sredstava biti će </a:t>
            </a:r>
            <a:r>
              <a:rPr lang="hr-HR" b="1" dirty="0"/>
              <a:t>dokumentirani pomoću navedenih web alata</a:t>
            </a:r>
            <a:r>
              <a:rPr lang="hr-HR" dirty="0"/>
              <a:t>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954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cap="all" dirty="0" smtClean="0"/>
              <a:t>OČEKIVANI REZULTATI</a:t>
            </a:r>
            <a:br>
              <a:rPr lang="vi-VN" b="1" cap="all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vi-VN" dirty="0" smtClean="0"/>
              <a:t>Ovakav </a:t>
            </a:r>
            <a:r>
              <a:rPr lang="vi-VN" b="1" dirty="0"/>
              <a:t>projekt djeluje motivirajuće </a:t>
            </a:r>
            <a:r>
              <a:rPr lang="vi-VN" dirty="0"/>
              <a:t>na </a:t>
            </a:r>
            <a:r>
              <a:rPr lang="vi-VN" b="1" dirty="0"/>
              <a:t>cjeloživotno učenje i stručno usavršavanje </a:t>
            </a:r>
            <a:r>
              <a:rPr lang="vi-VN" dirty="0"/>
              <a:t>s ciljem poboljšanja, unaprjeđivanja, moderniziranja i osvježavanja svakodnevnog rada, poboljšanja školskih projekata, integriranja u rad s učenicima i ostalim kolegama iz škola i vrtića, pa i šire. </a:t>
            </a:r>
            <a:endParaRPr lang="hr-HR" dirty="0" smtClean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7121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Očekuje se da će svi sudionici uključeni u projekt </a:t>
            </a:r>
            <a:r>
              <a:rPr lang="vi-VN" b="1" dirty="0" smtClean="0"/>
              <a:t>steći nove vještine i znanja</a:t>
            </a:r>
            <a:r>
              <a:rPr lang="vi-VN" dirty="0" smtClean="0"/>
              <a:t>, a poseban je naglasak na </a:t>
            </a:r>
            <a:r>
              <a:rPr lang="vi-VN" b="1" dirty="0" smtClean="0"/>
              <a:t>uspostavi suradnje između odgojno-obrazovnih ustanova iz raznih dijelova naše zemlje</a:t>
            </a:r>
            <a:r>
              <a:rPr lang="vi-VN" dirty="0" smtClean="0"/>
              <a:t>, te </a:t>
            </a:r>
            <a:r>
              <a:rPr lang="vi-VN" b="1" dirty="0" smtClean="0"/>
              <a:t>unaprijediti međuučeničke, kao i međuljudske odnose, kroz timski rad i javno djelovanje. </a:t>
            </a:r>
            <a:br>
              <a:rPr lang="vi-VN" b="1" dirty="0" smtClean="0"/>
            </a:br>
            <a:endParaRPr lang="hr-HR" b="1" dirty="0" smtClean="0"/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359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vi-VN" sz="2800" dirty="0">
                <a:solidFill>
                  <a:prstClr val="black"/>
                </a:solidFill>
              </a:rPr>
              <a:t>U konačnici se </a:t>
            </a:r>
            <a:r>
              <a:rPr lang="vi-VN" sz="2800" b="1" dirty="0">
                <a:solidFill>
                  <a:prstClr val="black"/>
                </a:solidFill>
              </a:rPr>
              <a:t>promovira eTwinning platforma</a:t>
            </a:r>
            <a:r>
              <a:rPr lang="vi-VN" sz="2800" dirty="0">
                <a:solidFill>
                  <a:prstClr val="black"/>
                </a:solidFill>
              </a:rPr>
              <a:t>, koja je sve to i </a:t>
            </a:r>
            <a:r>
              <a:rPr lang="vi-VN" sz="2800" dirty="0" smtClean="0">
                <a:solidFill>
                  <a:prstClr val="black"/>
                </a:solidFill>
              </a:rPr>
              <a:t>omogućila.</a:t>
            </a:r>
            <a:endParaRPr lang="hr-HR" sz="2800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dirty="0" smtClean="0">
                <a:solidFill>
                  <a:prstClr val="black"/>
                </a:solidFill>
              </a:rPr>
              <a:t>Kod </a:t>
            </a:r>
            <a:r>
              <a:rPr lang="vi-VN" sz="2800" dirty="0">
                <a:solidFill>
                  <a:prstClr val="black"/>
                </a:solidFill>
              </a:rPr>
              <a:t>djece ćemo </a:t>
            </a:r>
            <a:r>
              <a:rPr lang="vi-VN" sz="2800" b="1" dirty="0">
                <a:solidFill>
                  <a:prstClr val="black"/>
                </a:solidFill>
              </a:rPr>
              <a:t>osvijestiti socijalnu problematiku</a:t>
            </a:r>
            <a:r>
              <a:rPr lang="vi-VN" sz="2800" dirty="0">
                <a:solidFill>
                  <a:prstClr val="black"/>
                </a:solidFill>
              </a:rPr>
              <a:t> na koju nailaze djeca bez odgovarajuće roditeljske skrbi i </a:t>
            </a:r>
            <a:r>
              <a:rPr lang="vi-VN" sz="2800" b="1" dirty="0">
                <a:solidFill>
                  <a:prstClr val="black"/>
                </a:solidFill>
              </a:rPr>
              <a:t>potaknuti ih na aktivnu ulogu u društvu u kojem </a:t>
            </a:r>
            <a:r>
              <a:rPr lang="vi-VN" sz="2800" b="1" dirty="0" smtClean="0">
                <a:solidFill>
                  <a:prstClr val="black"/>
                </a:solidFill>
              </a:rPr>
              <a:t>žive</a:t>
            </a:r>
            <a:r>
              <a:rPr lang="vi-VN" sz="2800" dirty="0" smtClean="0">
                <a:solidFill>
                  <a:prstClr val="black"/>
                </a:solidFill>
              </a:rPr>
              <a:t>.</a:t>
            </a:r>
            <a:endParaRPr lang="hr-HR" sz="2800" dirty="0" smtClean="0">
              <a:solidFill>
                <a:prstClr val="black"/>
              </a:solidFill>
            </a:endParaRPr>
          </a:p>
          <a:p>
            <a:pPr lvl="0" fontAlgn="base"/>
            <a:r>
              <a:rPr lang="vi-VN" sz="2800" dirty="0" smtClean="0">
                <a:solidFill>
                  <a:prstClr val="black"/>
                </a:solidFill>
              </a:rPr>
              <a:t>Učenici </a:t>
            </a:r>
            <a:r>
              <a:rPr lang="vi-VN" sz="2800" dirty="0">
                <a:solidFill>
                  <a:prstClr val="black"/>
                </a:solidFill>
              </a:rPr>
              <a:t>će </a:t>
            </a:r>
            <a:r>
              <a:rPr lang="vi-VN" sz="2800" b="1" dirty="0">
                <a:solidFill>
                  <a:prstClr val="black"/>
                </a:solidFill>
              </a:rPr>
              <a:t>usvojiti nove vještine i znanja kroz povezivanje raznih predmeta</a:t>
            </a:r>
            <a:r>
              <a:rPr lang="vi-VN" sz="2800" dirty="0">
                <a:solidFill>
                  <a:prstClr val="black"/>
                </a:solidFill>
              </a:rPr>
              <a:t>, a u svrhu realizacije </a:t>
            </a:r>
            <a:r>
              <a:rPr lang="vi-VN" sz="2800" dirty="0" smtClean="0">
                <a:solidFill>
                  <a:prstClr val="black"/>
                </a:solidFill>
              </a:rPr>
              <a:t>projekta.</a:t>
            </a:r>
            <a:endParaRPr lang="hr-HR" sz="2800" dirty="0" smtClean="0">
              <a:solidFill>
                <a:prstClr val="black"/>
              </a:solidFill>
            </a:endParaRP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1415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dirty="0">
                <a:solidFill>
                  <a:prstClr val="black"/>
                </a:solidFill>
              </a:rPr>
              <a:t>Po završetku projekta se </a:t>
            </a:r>
            <a:r>
              <a:rPr lang="vi-VN" b="1" dirty="0">
                <a:solidFill>
                  <a:prstClr val="black"/>
                </a:solidFill>
              </a:rPr>
              <a:t>očekuje zadovoljstvo postignutim, kako kod djece i učenika</a:t>
            </a:r>
            <a:r>
              <a:rPr lang="hr-HR" b="1" dirty="0">
                <a:solidFill>
                  <a:prstClr val="black"/>
                </a:solidFill>
              </a:rPr>
              <a:t>, </a:t>
            </a:r>
            <a:r>
              <a:rPr lang="hr-H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tako i kod roditelja i učitelja</a:t>
            </a:r>
            <a:endParaRPr lang="hr-HR" b="1" dirty="0">
              <a:solidFill>
                <a:prstClr val="black"/>
              </a:solidFill>
            </a:endParaRP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890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6336704" cy="2520280"/>
          </a:xfrm>
        </p:spPr>
        <p:txBody>
          <a:bodyPr>
            <a:normAutofit fontScale="62500" lnSpcReduction="20000"/>
          </a:bodyPr>
          <a:lstStyle/>
          <a:p>
            <a:r>
              <a:rPr lang="hr-HR" dirty="0" smtClean="0"/>
              <a:t>S veseljem Vas očekujemo na radionicama!</a:t>
            </a:r>
          </a:p>
          <a:p>
            <a:r>
              <a:rPr lang="hr-HR" sz="7000" dirty="0" smtClean="0"/>
              <a:t>8.a i razrednica</a:t>
            </a:r>
            <a:endParaRPr lang="hr-HR" sz="7000" dirty="0"/>
          </a:p>
        </p:txBody>
      </p:sp>
    </p:spTree>
    <p:extLst>
      <p:ext uri="{BB962C8B-B14F-4D97-AF65-F5344CB8AC3E}">
        <p14:creationId xmlns:p14="http://schemas.microsoft.com/office/powerpoint/2010/main" val="119045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7" t="5047" r="20960" b="3265"/>
          <a:stretch/>
        </p:blipFill>
        <p:spPr bwMode="auto">
          <a:xfrm>
            <a:off x="1547664" y="124711"/>
            <a:ext cx="6768752" cy="658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266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SUDIONICI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Dječji vrtić Kaštela</a:t>
            </a:r>
          </a:p>
          <a:p>
            <a:r>
              <a:rPr lang="hr-HR" dirty="0" smtClean="0"/>
              <a:t>Osnovna škola Benkovac</a:t>
            </a:r>
          </a:p>
          <a:p>
            <a:r>
              <a:rPr lang="hr-HR" dirty="0" smtClean="0"/>
              <a:t>Obrtničko-industrijska škola u Imotskom</a:t>
            </a:r>
          </a:p>
          <a:p>
            <a:r>
              <a:rPr lang="hr-HR" dirty="0" smtClean="0"/>
              <a:t>Osnovna škola </a:t>
            </a:r>
            <a:r>
              <a:rPr lang="hr-HR" dirty="0"/>
              <a:t>Ivanke </a:t>
            </a:r>
            <a:r>
              <a:rPr lang="hr-HR" dirty="0" err="1"/>
              <a:t>Trohar</a:t>
            </a:r>
            <a:r>
              <a:rPr lang="hr-HR" dirty="0"/>
              <a:t> </a:t>
            </a:r>
            <a:r>
              <a:rPr lang="hr-HR" dirty="0" err="1"/>
              <a:t>Fužine</a:t>
            </a:r>
            <a:endParaRPr lang="hr-HR" dirty="0" smtClean="0"/>
          </a:p>
          <a:p>
            <a:r>
              <a:rPr lang="hr-HR" dirty="0" smtClean="0"/>
              <a:t>Osnovna škola </a:t>
            </a:r>
            <a:r>
              <a:rPr lang="hr-HR" dirty="0"/>
              <a:t>"Sveti Sava" Foča</a:t>
            </a:r>
            <a:r>
              <a:rPr lang="hr-HR" dirty="0" smtClean="0"/>
              <a:t> (BIH)</a:t>
            </a:r>
          </a:p>
          <a:p>
            <a:r>
              <a:rPr lang="hr-HR" dirty="0" smtClean="0"/>
              <a:t>Osnovna škola Janka </a:t>
            </a:r>
            <a:r>
              <a:rPr lang="hr-HR" dirty="0" err="1" smtClean="0"/>
              <a:t>Leskovara</a:t>
            </a:r>
            <a:r>
              <a:rPr lang="hr-HR" dirty="0" smtClean="0"/>
              <a:t>, Pregrada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613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Što je eTwinning</a:t>
            </a:r>
            <a:br>
              <a:rPr lang="vi-VN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vi-VN" dirty="0"/>
          </a:p>
          <a:p>
            <a:r>
              <a:rPr lang="vi-VN" dirty="0">
                <a:hlinkClick r:id="rId2"/>
              </a:rPr>
              <a:t>www.eTwinning.net</a:t>
            </a:r>
            <a:r>
              <a:rPr lang="vi-VN" dirty="0"/>
              <a:t> je </a:t>
            </a:r>
            <a:r>
              <a:rPr lang="vi-VN" b="1" dirty="0"/>
              <a:t>portal</a:t>
            </a:r>
            <a:r>
              <a:rPr lang="vi-VN" dirty="0"/>
              <a:t> namijenjen </a:t>
            </a:r>
            <a:r>
              <a:rPr lang="vi-VN" b="1" dirty="0"/>
              <a:t>međunarodnoj suradnji i usavršavanju nastavnog i nenastavnog osoblja od predškolskog obrazovanja do srednje škole</a:t>
            </a:r>
            <a:r>
              <a:rPr lang="vi-VN" dirty="0"/>
              <a:t>. </a:t>
            </a:r>
            <a:endParaRPr lang="hr-HR" dirty="0" smtClean="0"/>
          </a:p>
          <a:p>
            <a:r>
              <a:rPr lang="vi-VN" dirty="0" smtClean="0"/>
              <a:t>Sam </a:t>
            </a:r>
            <a:r>
              <a:rPr lang="vi-VN" dirty="0"/>
              <a:t>portal </a:t>
            </a:r>
            <a:r>
              <a:rPr lang="vi-VN" dirty="0">
                <a:hlinkClick r:id="rId2"/>
              </a:rPr>
              <a:t>www.eTwinning.net</a:t>
            </a:r>
            <a:r>
              <a:rPr lang="vi-VN" dirty="0"/>
              <a:t> </a:t>
            </a:r>
            <a:r>
              <a:rPr lang="vi-VN" b="1" dirty="0"/>
              <a:t>služi nastavnicima i njihovim učenicima za upoznavanje i suradnju s kolegama iz europskih škola.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333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vi-VN" b="1" dirty="0" smtClean="0"/>
              <a:t>Najveće prednosti eTwinninga</a:t>
            </a:r>
            <a:br>
              <a:rPr lang="vi-VN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b="1" dirty="0" smtClean="0"/>
              <a:t>Fleksibilnost</a:t>
            </a:r>
            <a:r>
              <a:rPr lang="vi-VN" b="1" dirty="0"/>
              <a:t> </a:t>
            </a:r>
            <a:r>
              <a:rPr lang="vi-VN" dirty="0"/>
              <a:t>- sami određujete tempo koji vam </a:t>
            </a:r>
            <a:r>
              <a:rPr lang="vi-VN" dirty="0" smtClean="0"/>
              <a:t>odgovara.</a:t>
            </a:r>
            <a:endParaRPr lang="hr-HR" dirty="0" smtClean="0"/>
          </a:p>
          <a:p>
            <a:r>
              <a:rPr lang="vi-VN" b="1" dirty="0" smtClean="0"/>
              <a:t>Jednostavnost</a:t>
            </a:r>
            <a:r>
              <a:rPr lang="vi-VN" dirty="0"/>
              <a:t> </a:t>
            </a:r>
            <a:r>
              <a:rPr lang="hr-HR" dirty="0" smtClean="0"/>
              <a:t>-</a:t>
            </a:r>
            <a:r>
              <a:rPr lang="vi-VN" dirty="0" smtClean="0"/>
              <a:t>nudi </a:t>
            </a:r>
            <a:r>
              <a:rPr lang="vi-VN" dirty="0"/>
              <a:t>različite alate koji vam olakšavaju i omogućavaju provedbu projekta. </a:t>
            </a:r>
            <a:endParaRPr lang="hr-HR" dirty="0" smtClean="0"/>
          </a:p>
          <a:p>
            <a:r>
              <a:rPr lang="vi-VN" dirty="0" smtClean="0"/>
              <a:t>Kada </a:t>
            </a:r>
            <a:r>
              <a:rPr lang="vi-VN" dirty="0"/>
              <a:t>započnete projekt, otvara vam se mogućnost </a:t>
            </a:r>
            <a:r>
              <a:rPr lang="vi-VN" b="1" dirty="0"/>
              <a:t>korištenja „TwinSpacea"- platforme </a:t>
            </a:r>
            <a:r>
              <a:rPr lang="vi-VN" dirty="0"/>
              <a:t>koja nudi </a:t>
            </a:r>
            <a:r>
              <a:rPr lang="vi-VN" b="1" dirty="0"/>
              <a:t>prostor za razmjenu dokumenata, fotografija, uradaka </a:t>
            </a:r>
            <a:r>
              <a:rPr lang="vi-VN" b="1" dirty="0" smtClean="0"/>
              <a:t>učenika</a:t>
            </a:r>
            <a:r>
              <a:rPr lang="vi-VN" b="1" dirty="0"/>
              <a:t>, brbljaonice za </a:t>
            </a:r>
            <a:r>
              <a:rPr lang="hr-HR" b="1" dirty="0" smtClean="0"/>
              <a:t>učitelje i</a:t>
            </a:r>
            <a:r>
              <a:rPr lang="vi-VN" b="1" dirty="0" smtClean="0"/>
              <a:t> učenike</a:t>
            </a:r>
            <a:r>
              <a:rPr lang="vi-VN" b="1" dirty="0"/>
              <a:t>, mogućnost vođenja bloga projekta itd</a:t>
            </a:r>
            <a:r>
              <a:rPr lang="vi-VN" b="1" dirty="0" smtClean="0"/>
              <a:t>.</a:t>
            </a:r>
            <a:endParaRPr lang="vi-VN" dirty="0"/>
          </a:p>
          <a:p>
            <a:r>
              <a:rPr lang="vi-VN" b="1" dirty="0"/>
              <a:t>Sigurnost</a:t>
            </a:r>
            <a:r>
              <a:rPr lang="vi-VN" dirty="0"/>
              <a:t> - eTwinning je </a:t>
            </a:r>
            <a:r>
              <a:rPr lang="vi-VN" b="1" dirty="0"/>
              <a:t>sigurno i provjereno on-line okružje za </a:t>
            </a:r>
            <a:r>
              <a:rPr lang="hr-HR" b="1" dirty="0" smtClean="0"/>
              <a:t>učitelje</a:t>
            </a:r>
            <a:r>
              <a:rPr lang="vi-VN" b="1" dirty="0" smtClean="0"/>
              <a:t> </a:t>
            </a:r>
            <a:r>
              <a:rPr lang="vi-VN" b="1" dirty="0"/>
              <a:t>i </a:t>
            </a:r>
            <a:r>
              <a:rPr lang="vi-VN" b="1" dirty="0" smtClean="0"/>
              <a:t>učenike</a:t>
            </a:r>
            <a:r>
              <a:rPr lang="vi-VN" dirty="0"/>
              <a:t>. </a:t>
            </a:r>
            <a:endParaRPr lang="hr-HR" dirty="0" smtClean="0"/>
          </a:p>
          <a:p>
            <a:r>
              <a:rPr lang="vi-VN" b="1" dirty="0" smtClean="0"/>
              <a:t>Agencija </a:t>
            </a:r>
            <a:r>
              <a:rPr lang="vi-VN" b="1" dirty="0"/>
              <a:t>za mobilnost i programe Europske Unije </a:t>
            </a:r>
            <a:r>
              <a:rPr lang="vi-VN" dirty="0"/>
              <a:t>(vaša nacionalna služba za podršku) </a:t>
            </a:r>
            <a:r>
              <a:rPr lang="vi-VN" b="1" dirty="0"/>
              <a:t>provjerava jesu li korisnici zaista nastavnici, pedagoški djelatnici ili nenastavno osoblje u ustanovama u kojima su naveli da su zaposleni</a:t>
            </a:r>
            <a:r>
              <a:rPr lang="vi-VN" dirty="0"/>
              <a:t>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39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O projektu</a:t>
            </a:r>
            <a:br>
              <a:rPr lang="vi-VN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vi-VN" b="1" dirty="0" smtClean="0"/>
              <a:t>Cilj </a:t>
            </a:r>
            <a:r>
              <a:rPr lang="vi-VN" b="1" dirty="0"/>
              <a:t>projekta </a:t>
            </a:r>
            <a:r>
              <a:rPr lang="vi-VN" dirty="0"/>
              <a:t>je da </a:t>
            </a:r>
            <a:r>
              <a:rPr lang="vi-VN" b="1" dirty="0"/>
              <a:t>učenici osnovnih i srednjih škola</a:t>
            </a:r>
            <a:r>
              <a:rPr lang="vi-VN" dirty="0"/>
              <a:t>, te </a:t>
            </a:r>
            <a:r>
              <a:rPr lang="vi-VN" b="1" dirty="0"/>
              <a:t>djeca i roditelji iz dječjeg vrtića </a:t>
            </a:r>
            <a:r>
              <a:rPr lang="vi-VN" dirty="0"/>
              <a:t>organiziraju različite radionice na kojima će </a:t>
            </a:r>
            <a:r>
              <a:rPr lang="vi-VN" b="1" dirty="0"/>
              <a:t>izrađivati božićne i novogodišnje ukrase i čestitke, te prigodne poklone</a:t>
            </a:r>
            <a:r>
              <a:rPr lang="vi-VN" dirty="0"/>
              <a:t>. </a:t>
            </a:r>
            <a:endParaRPr lang="hr-HR" dirty="0" smtClean="0"/>
          </a:p>
          <a:p>
            <a:pPr marL="0" indent="0" fontAlgn="base">
              <a:buNone/>
            </a:pPr>
            <a:endParaRPr lang="hr-HR" dirty="0" smtClean="0"/>
          </a:p>
          <a:p>
            <a:pPr fontAlgn="base"/>
            <a:r>
              <a:rPr lang="vi-VN" b="1" dirty="0" smtClean="0"/>
              <a:t>Organizirati</a:t>
            </a:r>
            <a:r>
              <a:rPr lang="vi-VN" dirty="0" smtClean="0"/>
              <a:t> </a:t>
            </a:r>
            <a:r>
              <a:rPr lang="vi-VN" dirty="0"/>
              <a:t>će se </a:t>
            </a:r>
            <a:r>
              <a:rPr lang="vi-VN" b="1" dirty="0"/>
              <a:t>mali božićni sajam</a:t>
            </a:r>
            <a:r>
              <a:rPr lang="vi-VN" dirty="0"/>
              <a:t> gdje će se ti ukrasi prodati. </a:t>
            </a:r>
            <a:endParaRPr lang="hr-HR" dirty="0" smtClean="0"/>
          </a:p>
          <a:p>
            <a:pPr marL="0" indent="0" fontAlgn="base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258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vi-VN" sz="2800" b="1" dirty="0">
                <a:solidFill>
                  <a:prstClr val="black"/>
                </a:solidFill>
              </a:rPr>
              <a:t>Izrađene poklone i čestitke , te prikupljena sredstva </a:t>
            </a:r>
            <a:r>
              <a:rPr lang="vi-VN" sz="2800" dirty="0">
                <a:solidFill>
                  <a:prstClr val="black"/>
                </a:solidFill>
              </a:rPr>
              <a:t>će se </a:t>
            </a:r>
            <a:r>
              <a:rPr lang="vi-VN" sz="2800" b="1" dirty="0">
                <a:solidFill>
                  <a:prstClr val="black"/>
                </a:solidFill>
              </a:rPr>
              <a:t>odnijeti</a:t>
            </a:r>
            <a:r>
              <a:rPr lang="vi-VN" sz="2800" dirty="0">
                <a:solidFill>
                  <a:prstClr val="black"/>
                </a:solidFill>
              </a:rPr>
              <a:t> u predbožićno vrijeme u </a:t>
            </a:r>
            <a:r>
              <a:rPr lang="vi-VN" sz="2800" b="1" dirty="0">
                <a:solidFill>
                  <a:prstClr val="black"/>
                </a:solidFill>
              </a:rPr>
              <a:t>dječje domove i slične ustanove na lokalnoj razini</a:t>
            </a:r>
            <a:r>
              <a:rPr lang="hr-HR" sz="2800" dirty="0">
                <a:solidFill>
                  <a:prstClr val="black"/>
                </a:solidFill>
              </a:rPr>
              <a:t> (</a:t>
            </a:r>
            <a:r>
              <a:rPr lang="hr-HR" sz="2800" b="1" dirty="0">
                <a:solidFill>
                  <a:prstClr val="black"/>
                </a:solidFill>
              </a:rPr>
              <a:t>Društvo naša djeca Pregrada</a:t>
            </a:r>
            <a:r>
              <a:rPr lang="hr-HR" sz="2800" dirty="0">
                <a:solidFill>
                  <a:prstClr val="black"/>
                </a:solidFill>
              </a:rPr>
              <a:t>),</a:t>
            </a:r>
            <a:r>
              <a:rPr lang="vi-VN" sz="2800" dirty="0">
                <a:solidFill>
                  <a:prstClr val="black"/>
                </a:solidFill>
              </a:rPr>
              <a:t> a jedan </a:t>
            </a:r>
            <a:r>
              <a:rPr lang="vi-VN" sz="2800" b="1" dirty="0">
                <a:solidFill>
                  <a:prstClr val="black"/>
                </a:solidFill>
              </a:rPr>
              <a:t>dio prikupljenih sredstva </a:t>
            </a:r>
            <a:r>
              <a:rPr lang="vi-VN" sz="2800" dirty="0">
                <a:solidFill>
                  <a:prstClr val="black"/>
                </a:solidFill>
              </a:rPr>
              <a:t>će se donirati </a:t>
            </a:r>
            <a:r>
              <a:rPr lang="vi-VN" sz="2800" b="1" dirty="0">
                <a:solidFill>
                  <a:prstClr val="black"/>
                </a:solidFill>
              </a:rPr>
              <a:t>domu za djecu bez roditelja u Nazorovoj </a:t>
            </a:r>
            <a:r>
              <a:rPr lang="vi-VN" sz="2800" dirty="0">
                <a:solidFill>
                  <a:prstClr val="black"/>
                </a:solidFill>
              </a:rPr>
              <a:t>49. u Zagrebu. </a:t>
            </a:r>
            <a:br>
              <a:rPr lang="vi-VN" sz="2800" dirty="0">
                <a:solidFill>
                  <a:prstClr val="black"/>
                </a:solidFill>
              </a:rPr>
            </a:br>
            <a:endParaRPr lang="hr-HR" sz="2800" dirty="0">
              <a:solidFill>
                <a:prstClr val="black"/>
              </a:solidFill>
            </a:endParaRPr>
          </a:p>
          <a:p>
            <a:pPr lvl="0" fontAlgn="base"/>
            <a:r>
              <a:rPr lang="vi-VN" sz="2800" b="1" dirty="0">
                <a:solidFill>
                  <a:prstClr val="black"/>
                </a:solidFill>
              </a:rPr>
              <a:t>Svaka partnerska škola i vrtić </a:t>
            </a:r>
            <a:r>
              <a:rPr lang="vi-VN" sz="2800" dirty="0">
                <a:solidFill>
                  <a:prstClr val="black"/>
                </a:solidFill>
              </a:rPr>
              <a:t>ima </a:t>
            </a:r>
            <a:r>
              <a:rPr lang="vi-VN" sz="2800" b="1" dirty="0">
                <a:solidFill>
                  <a:prstClr val="black"/>
                </a:solidFill>
              </a:rPr>
              <a:t>istu ulogu</a:t>
            </a:r>
            <a:r>
              <a:rPr lang="vi-VN" sz="2800" dirty="0">
                <a:solidFill>
                  <a:prstClr val="black"/>
                </a:solidFill>
              </a:rPr>
              <a:t>, izrada ukrasa, prodaja i donacija sredstava jednoj udruzi iz svoga grada i domu u Nazorovoj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608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Jezik hrvatski</a:t>
            </a:r>
          </a:p>
          <a:p>
            <a:r>
              <a:rPr lang="hr-HR" dirty="0" smtClean="0"/>
              <a:t>Raspon godina: od 3 do 17</a:t>
            </a:r>
          </a:p>
          <a:p>
            <a:r>
              <a:rPr lang="hr-HR" dirty="0" smtClean="0"/>
              <a:t>Predmeti: Informatika, Interdisciplinarni predmeti, Jezik i književnost, Vjeronauk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081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cap="all" dirty="0" smtClean="0"/>
              <a:t>CILJEVI</a:t>
            </a:r>
            <a:br>
              <a:rPr lang="vi-VN" b="1" cap="all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vi-VN" dirty="0" smtClean="0"/>
              <a:t>Sudjelovanjem </a:t>
            </a:r>
            <a:r>
              <a:rPr lang="vi-VN" dirty="0"/>
              <a:t>u ovom projektu učenici će </a:t>
            </a:r>
            <a:r>
              <a:rPr lang="vi-VN" b="1" dirty="0"/>
              <a:t>kroz timski rad naučiti izrađivati novogodišnje ukrase</a:t>
            </a:r>
            <a:r>
              <a:rPr lang="vi-VN" dirty="0"/>
              <a:t>, pri čemu će se </a:t>
            </a:r>
            <a:r>
              <a:rPr lang="vi-VN" b="1" dirty="0"/>
              <a:t>poticati maštovitost, inovativnost i kreativnost </a:t>
            </a:r>
            <a:r>
              <a:rPr lang="vi-VN" dirty="0"/>
              <a:t>učenika i djece. </a:t>
            </a:r>
            <a:endParaRPr lang="hr-HR" dirty="0" smtClean="0"/>
          </a:p>
          <a:p>
            <a:pPr fontAlgn="base"/>
            <a:r>
              <a:rPr lang="vi-VN" dirty="0" smtClean="0"/>
              <a:t>Sudionici </a:t>
            </a:r>
            <a:r>
              <a:rPr lang="vi-VN" dirty="0"/>
              <a:t>će </a:t>
            </a:r>
            <a:r>
              <a:rPr lang="vi-VN" b="1" dirty="0"/>
              <a:t>komunicirati , kreirati digitalne resurse i koristiti informacijsko komunikacijsku tehnologiju</a:t>
            </a:r>
            <a:r>
              <a:rPr lang="vi-VN" dirty="0"/>
              <a:t>.</a:t>
            </a:r>
            <a:br>
              <a:rPr lang="vi-VN" dirty="0"/>
            </a:b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4.11.2016.</a:t>
            </a:r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Projekt "Od srca srcu"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610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700</Words>
  <Application>Microsoft Office PowerPoint</Application>
  <PresentationFormat>Prikaz na zaslonu (4:3)</PresentationFormat>
  <Paragraphs>96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Tema sustava Office</vt:lpstr>
      <vt:lpstr>PROJEKT</vt:lpstr>
      <vt:lpstr>PowerPointova prezentacija</vt:lpstr>
      <vt:lpstr>SUDIONICI</vt:lpstr>
      <vt:lpstr>Što je eTwinning </vt:lpstr>
      <vt:lpstr>Najveće prednosti eTwinninga </vt:lpstr>
      <vt:lpstr>O projektu </vt:lpstr>
      <vt:lpstr>PowerPointova prezentacija</vt:lpstr>
      <vt:lpstr>PowerPointova prezentacija</vt:lpstr>
      <vt:lpstr>CILJEVI </vt:lpstr>
      <vt:lpstr>Tijekom projekta učenici će :</vt:lpstr>
      <vt:lpstr>RADNI POSTUPAK </vt:lpstr>
      <vt:lpstr>PowerPointova prezentacija</vt:lpstr>
      <vt:lpstr>OČEKIVANI REZULTATI </vt:lpstr>
      <vt:lpstr>PowerPointova prezentacija</vt:lpstr>
      <vt:lpstr>PowerPointova prezentacija</vt:lpstr>
      <vt:lpstr>PowerPointova prezentacija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Admin</dc:creator>
  <cp:lastModifiedBy>Danijela</cp:lastModifiedBy>
  <cp:revision>21</cp:revision>
  <dcterms:created xsi:type="dcterms:W3CDTF">2016-11-03T10:06:10Z</dcterms:created>
  <dcterms:modified xsi:type="dcterms:W3CDTF">2016-11-13T13:55:19Z</dcterms:modified>
</cp:coreProperties>
</file>