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9" r:id="rId4"/>
    <p:sldId id="280" r:id="rId5"/>
    <p:sldId id="282" r:id="rId6"/>
    <p:sldId id="281" r:id="rId7"/>
    <p:sldId id="284" r:id="rId8"/>
    <p:sldId id="285" r:id="rId9"/>
    <p:sldId id="286" r:id="rId10"/>
    <p:sldId id="258" r:id="rId11"/>
    <p:sldId id="259" r:id="rId12"/>
    <p:sldId id="260" r:id="rId13"/>
    <p:sldId id="264" r:id="rId14"/>
    <p:sldId id="262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65" r:id="rId23"/>
    <p:sldId id="266" r:id="rId24"/>
    <p:sldId id="267" r:id="rId25"/>
    <p:sldId id="261" r:id="rId26"/>
    <p:sldId id="283" r:id="rId27"/>
    <p:sldId id="263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2" autoAdjust="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02DE1-6ECA-4CB8-A8FC-2A431857B179}" type="datetimeFigureOut">
              <a:rPr lang="hr-HR" smtClean="0"/>
              <a:t>14.9.2016.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B1A4F-398A-4EAB-B239-9B0C7FBCFF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049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A9F7-F1B4-4FF0-B0B7-CC898DD6CCD1}" type="datetimeFigureOut">
              <a:rPr lang="hr-HR" smtClean="0"/>
              <a:t>14.9.2016.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DA9E-FCC9-4155-AF11-1A29DDCC6B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102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A9F7-F1B4-4FF0-B0B7-CC898DD6CCD1}" type="datetimeFigureOut">
              <a:rPr lang="hr-HR" smtClean="0"/>
              <a:t>14.9.2016.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DA9E-FCC9-4155-AF11-1A29DDCC6B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926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A9F7-F1B4-4FF0-B0B7-CC898DD6CCD1}" type="datetimeFigureOut">
              <a:rPr lang="hr-HR" smtClean="0"/>
              <a:t>14.9.2016.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DA9E-FCC9-4155-AF11-1A29DDCC6B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48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A9F7-F1B4-4FF0-B0B7-CC898DD6CCD1}" type="datetimeFigureOut">
              <a:rPr lang="hr-HR" smtClean="0"/>
              <a:t>14.9.2016.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DA9E-FCC9-4155-AF11-1A29DDCC6B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74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A9F7-F1B4-4FF0-B0B7-CC898DD6CCD1}" type="datetimeFigureOut">
              <a:rPr lang="hr-HR" smtClean="0"/>
              <a:t>14.9.2016.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DA9E-FCC9-4155-AF11-1A29DDCC6B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22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A9F7-F1B4-4FF0-B0B7-CC898DD6CCD1}" type="datetimeFigureOut">
              <a:rPr lang="hr-HR" smtClean="0"/>
              <a:t>14.9.2016.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DA9E-FCC9-4155-AF11-1A29DDCC6B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39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A9F7-F1B4-4FF0-B0B7-CC898DD6CCD1}" type="datetimeFigureOut">
              <a:rPr lang="hr-HR" smtClean="0"/>
              <a:t>14.9.2016.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DA9E-FCC9-4155-AF11-1A29DDCC6B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75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A9F7-F1B4-4FF0-B0B7-CC898DD6CCD1}" type="datetimeFigureOut">
              <a:rPr lang="hr-HR" smtClean="0"/>
              <a:t>14.9.2016.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DA9E-FCC9-4155-AF11-1A29DDCC6B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381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A9F7-F1B4-4FF0-B0B7-CC898DD6CCD1}" type="datetimeFigureOut">
              <a:rPr lang="hr-HR" smtClean="0"/>
              <a:t>14.9.2016.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DA9E-FCC9-4155-AF11-1A29DDCC6B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67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A9F7-F1B4-4FF0-B0B7-CC898DD6CCD1}" type="datetimeFigureOut">
              <a:rPr lang="hr-HR" smtClean="0"/>
              <a:t>14.9.2016.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DA9E-FCC9-4155-AF11-1A29DDCC6B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299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A9F7-F1B4-4FF0-B0B7-CC898DD6CCD1}" type="datetimeFigureOut">
              <a:rPr lang="hr-HR" smtClean="0"/>
              <a:t>14.9.2016.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DA9E-FCC9-4155-AF11-1A29DDCC6B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781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A9F7-F1B4-4FF0-B0B7-CC898DD6CCD1}" type="datetimeFigureOut">
              <a:rPr lang="hr-HR" smtClean="0"/>
              <a:t>14.9.2016.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DA9E-FCC9-4155-AF11-1A29DDCC6B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493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7" y="332656"/>
            <a:ext cx="8328925" cy="624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184284" cy="126876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roditeljski sastanak 2.a razreda</a:t>
            </a:r>
            <a:b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b="1" i="1" dirty="0" smtClean="0">
                <a:solidFill>
                  <a:schemeClr val="bg1"/>
                </a:solidFill>
                <a:latin typeface="Agency FB" pitchFamily="34" charset="0"/>
                <a:cs typeface="Arial" panose="020B0604020202020204" pitchFamily="34" charset="0"/>
              </a:rPr>
              <a:t>15. rujna 2016.</a:t>
            </a:r>
            <a:endParaRPr lang="hr-HR" sz="2800" b="1" i="1" dirty="0">
              <a:solidFill>
                <a:schemeClr val="bg1"/>
              </a:solidFill>
              <a:latin typeface="Agency FB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35" b="46538"/>
          <a:stretch/>
        </p:blipFill>
        <p:spPr bwMode="auto">
          <a:xfrm>
            <a:off x="-108520" y="1037784"/>
            <a:ext cx="9939797" cy="591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1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os-bklaica-bizovac.skole.hr/upload/os-bklaica-bizovac/images/newsimg/167/Image/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" y="0"/>
            <a:ext cx="91261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2555776" y="2308648"/>
            <a:ext cx="194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nenastavni  dan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6552728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683568" y="1418873"/>
            <a:ext cx="3174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000" b="1" dirty="0" smtClean="0"/>
              <a:t>pribor za rad</a:t>
            </a:r>
            <a:endParaRPr lang="vi-VN" sz="4000" b="1" dirty="0" smtClean="0"/>
          </a:p>
        </p:txBody>
      </p:sp>
      <p:sp>
        <p:nvSpPr>
          <p:cNvPr id="11" name="Pravokutnik 10"/>
          <p:cNvSpPr/>
          <p:nvPr/>
        </p:nvSpPr>
        <p:spPr>
          <a:xfrm>
            <a:off x="705732" y="2564904"/>
            <a:ext cx="3408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000" b="1" dirty="0" smtClean="0"/>
              <a:t>lektira-5 djela</a:t>
            </a:r>
            <a:endParaRPr lang="vi-VN" sz="4000" b="1" dirty="0" smtClean="0"/>
          </a:p>
        </p:txBody>
      </p:sp>
      <p:sp>
        <p:nvSpPr>
          <p:cNvPr id="10" name="Pravokutnik 9"/>
          <p:cNvSpPr/>
          <p:nvPr/>
        </p:nvSpPr>
        <p:spPr>
          <a:xfrm>
            <a:off x="827584" y="3615184"/>
            <a:ext cx="69934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 smtClean="0"/>
              <a:t>Informativni  razgovori za roditelje :</a:t>
            </a:r>
          </a:p>
          <a:p>
            <a:r>
              <a:rPr lang="hr-HR" sz="3600" b="1" dirty="0" smtClean="0"/>
              <a:t>ponedjeljkom</a:t>
            </a:r>
            <a:endParaRPr lang="hr-HR" sz="3600" b="1" dirty="0"/>
          </a:p>
        </p:txBody>
      </p:sp>
      <p:sp>
        <p:nvSpPr>
          <p:cNvPr id="12" name="Pravokutnik 11"/>
          <p:cNvSpPr/>
          <p:nvPr/>
        </p:nvSpPr>
        <p:spPr>
          <a:xfrm>
            <a:off x="899592" y="4941168"/>
            <a:ext cx="7754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Zamjenik razrednika -obratiti </a:t>
            </a:r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u slučaju, </a:t>
            </a: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ako  </a:t>
            </a:r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nema razrednika, Danici Ferić</a:t>
            </a: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0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projekti- Zdrava prehrana-tijekom godine</a:t>
            </a:r>
            <a:b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614853" y="191683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Ø"/>
            </a:pPr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projekt- Božić za sve-prosinac</a:t>
            </a:r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80529" y="3153292"/>
            <a:ext cx="8229600" cy="1230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Ø"/>
            </a:pPr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kazališne predstave-u školi,posjet dječjem kazalištu</a:t>
            </a:r>
          </a:p>
          <a:p>
            <a:endParaRPr lang="hr-HR" b="1" dirty="0"/>
          </a:p>
        </p:txBody>
      </p:sp>
      <p:sp>
        <p:nvSpPr>
          <p:cNvPr id="5" name="Pravokutnik 4"/>
          <p:cNvSpPr/>
          <p:nvPr/>
        </p:nvSpPr>
        <p:spPr>
          <a:xfrm>
            <a:off x="-166909" y="5171530"/>
            <a:ext cx="932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hr-HR" sz="3600" b="1" dirty="0" smtClean="0"/>
              <a:t> Izlet na kraju šk. god.-Jastrebarsko</a:t>
            </a:r>
            <a:r>
              <a:rPr lang="hr-HR" sz="3600" b="1" dirty="0"/>
              <a:t>, </a:t>
            </a:r>
            <a:r>
              <a:rPr lang="hr-HR" sz="3600" b="1" dirty="0" err="1"/>
              <a:t>Budrovci</a:t>
            </a:r>
            <a:endParaRPr lang="hr-HR" sz="36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95536" y="4335399"/>
            <a:ext cx="856895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Font typeface="Wingdings" pitchFamily="2" charset="2"/>
              <a:buChar char="Ø"/>
            </a:pPr>
            <a:r>
              <a:rPr lang="hr-HR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Klokan bez granica-matematičko natjecanje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18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539552" y="548680"/>
            <a:ext cx="2800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/>
              <a:t>3. Pravilni</a:t>
            </a:r>
            <a:r>
              <a:rPr lang="hr-HR" sz="3600" b="1" dirty="0" err="1" smtClean="0"/>
              <a:t>ci</a:t>
            </a:r>
            <a:r>
              <a:rPr lang="vi-VN" sz="3600" b="1" dirty="0" smtClean="0"/>
              <a:t> </a:t>
            </a:r>
            <a:endParaRPr lang="hr-HR" sz="3600" dirty="0"/>
          </a:p>
        </p:txBody>
      </p:sp>
      <p:sp>
        <p:nvSpPr>
          <p:cNvPr id="2" name="Pravokutnik 1"/>
          <p:cNvSpPr/>
          <p:nvPr/>
        </p:nvSpPr>
        <p:spPr>
          <a:xfrm>
            <a:off x="539552" y="234888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Protokol o postupanju u slučaju nasilja među djecom i mladima</a:t>
            </a:r>
          </a:p>
        </p:txBody>
      </p:sp>
    </p:spTree>
    <p:extLst>
      <p:ext uri="{BB962C8B-B14F-4D97-AF65-F5344CB8AC3E}">
        <p14:creationId xmlns:p14="http://schemas.microsoft.com/office/powerpoint/2010/main" val="39234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-23116" y="32369"/>
            <a:ext cx="9167116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smtClean="0"/>
              <a:t>Definicija nasilja</a:t>
            </a:r>
            <a:endParaRPr lang="hr-HR" b="1" dirty="0"/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26957" y="980728"/>
            <a:ext cx="8865523" cy="554461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Nasilje- svako namjerno fizičko ili psihičko nasilno ponašanje usmjereno prema djeci od strane njihovih vršnjaka učinjeno s ciljem povrjeđivanja, a koje se, neovisno o mjestu izvršenja, može razlikovati po obliku, težini, intenzitetu i vremenskom trajanju i koje uključuje ponavljanje istog obrazac i odražava neravnopravan odnos snaga</a:t>
            </a:r>
            <a:endParaRPr lang="hr-H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Nasilništvo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21244" y="836712"/>
            <a:ext cx="9122756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Podrazumijeva 6 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definirajućih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činitelja: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Namjera da se nanese ozljeda ili šteta;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Intenzitet ili trajanje;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Moć nasilnika;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Ranjivost žrtve;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Manjak podrške;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Posljedice.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69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-108520" y="16871"/>
            <a:ext cx="925252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Normalni sukob vršnjaka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-6665" y="714983"/>
            <a:ext cx="8955425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Obilježja: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Ne postoje elementi navedeni za nasilništvo;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Djeca ne inzistiraju da mora biti po njihovom pod svaku cijenu;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Mogu dati razloge zašto su u sukobu;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Ispričaju se ili prihvate rješenje da nitko nije pobijedio;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Slobodno pregovaraju da bi zadovoljili svoje potrebe;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Mogu promijeniti temu i otići iz situacije.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79512" y="24162"/>
            <a:ext cx="83058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Obaveze škole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0" y="686942"/>
            <a:ext cx="8964488" cy="54063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U slučaju prijave nasilja stručna osoba za koordiniranje aktivnosti vezanih uz problematiku nasilja dužna je: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Poduzeti sve mjere da se prekine nasilje, a u slučaju potrebe zatražiti pomoć drugog djelatnika ili po potrebi pozvati djelatnike policije;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Ukoliko je dijete povrijeđeno zatražiti liječničku intervenciju;</a:t>
            </a:r>
          </a:p>
          <a:p>
            <a:pPr marL="0" indent="0">
              <a:buNone/>
            </a:pP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536" y="33265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3.Odmah 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obavijestiti roditelje i upoznati ih a činjenicama i poduzetim aktivnostima;</a:t>
            </a:r>
          </a:p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4.Po 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dojavi obaviti razgovor s djetetom ( u nazočnosti druge osobe);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95536" y="342900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5.Roditeljima 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djeteta žrtve dati obavijest o oblicima savjetodavne i stručne pomoći;</a:t>
            </a:r>
          </a:p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6.Obaviti 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razgovore s drugom djecom ili odraslima koji imaju spoznaje o učinjenom nasilju;</a:t>
            </a:r>
          </a:p>
        </p:txBody>
      </p:sp>
    </p:spTree>
    <p:extLst>
      <p:ext uri="{BB962C8B-B14F-4D97-AF65-F5344CB8AC3E}">
        <p14:creationId xmlns:p14="http://schemas.microsoft.com/office/powerpoint/2010/main" val="34681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305513" y="201007"/>
            <a:ext cx="885682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/>
              <a:t>Dnevni red:</a:t>
            </a:r>
          </a:p>
          <a:p>
            <a:pPr marL="514350" indent="-514350">
              <a:buAutoNum type="arabicPeriod"/>
            </a:pPr>
            <a:r>
              <a:rPr lang="hr-HR" sz="2800" b="1" dirty="0" smtClean="0"/>
              <a:t>Izvješće o provedenom izletu na kraju 1. razreda</a:t>
            </a:r>
          </a:p>
          <a:p>
            <a:pPr marL="514350" indent="-514350">
              <a:buAutoNum type="arabicPeriod"/>
            </a:pPr>
            <a:r>
              <a:rPr lang="hr-HR" sz="2800" b="1" dirty="0" smtClean="0"/>
              <a:t>Informacije za </a:t>
            </a:r>
            <a:r>
              <a:rPr lang="vi-VN" sz="2800" b="1" dirty="0" smtClean="0"/>
              <a:t>školsk</a:t>
            </a:r>
            <a:r>
              <a:rPr lang="hr-HR" sz="2800" b="1" dirty="0" smtClean="0"/>
              <a:t>u</a:t>
            </a:r>
            <a:r>
              <a:rPr lang="vi-VN" sz="2800" b="1" dirty="0" smtClean="0"/>
              <a:t> godin</a:t>
            </a:r>
            <a:r>
              <a:rPr lang="hr-HR" sz="2800" b="1" dirty="0" smtClean="0"/>
              <a:t>u 2016./2017.</a:t>
            </a:r>
            <a:endParaRPr lang="vi-VN" sz="2800" b="1" dirty="0" smtClean="0"/>
          </a:p>
          <a:p>
            <a:r>
              <a:rPr lang="hr-HR" sz="2800" b="1" dirty="0" smtClean="0"/>
              <a:t>3.   </a:t>
            </a:r>
            <a:r>
              <a:rPr lang="vi-VN" sz="2800" b="1" dirty="0" smtClean="0"/>
              <a:t>Pravilnik o načinima, postupcima i elementima vrednovanja učenika u osnovnoj i srednjoj školi, Pravilnika o izvođenju izleta, ekskurzija i drugih odgojno-obrazovnih aktivnosti izvan škole, Pravilnik o pedagoškim mjerama, Protokol o postupanju u slučaju nasilja među djecom, Kriteriji vladanja, Kriteriji ocjenjivanja,Kućni red škole</a:t>
            </a:r>
          </a:p>
          <a:p>
            <a:r>
              <a:rPr lang="vi-VN" sz="2800" b="1" dirty="0" smtClean="0"/>
              <a:t>4</a:t>
            </a:r>
            <a:r>
              <a:rPr lang="vi-VN" sz="2800" b="1" dirty="0"/>
              <a:t>. Izbor predstavnika </a:t>
            </a:r>
            <a:r>
              <a:rPr lang="hr-HR" sz="2800" b="1" dirty="0" smtClean="0"/>
              <a:t>roditelja za</a:t>
            </a:r>
            <a:r>
              <a:rPr lang="vi-VN" sz="2800" b="1" dirty="0" smtClean="0"/>
              <a:t> </a:t>
            </a:r>
            <a:r>
              <a:rPr lang="vi-VN" sz="2800" b="1" dirty="0"/>
              <a:t>Vijeće roditelja</a:t>
            </a:r>
          </a:p>
          <a:p>
            <a:r>
              <a:rPr lang="hr-HR" sz="2800" b="1" dirty="0" smtClean="0"/>
              <a:t>5. Suglasnost roditelja za fotografiranje i snimanje u šk.god.2016./2017.</a:t>
            </a:r>
          </a:p>
          <a:p>
            <a:r>
              <a:rPr lang="hr-HR" sz="2800" b="1" dirty="0" smtClean="0"/>
              <a:t>6. Pitanja i prijedlozi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0034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51520" y="0"/>
            <a:ext cx="8892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7.U 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slučaju težeg oblika nasilja ili dužeg trajanja savjetovati se s nadležno službom za pomoć djeci, svjedocima nasilja;</a:t>
            </a:r>
          </a:p>
          <a:p>
            <a:endParaRPr lang="hr-H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8.Obaviti 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razgovor s djetetom koje je počinilo nasilje u nazočnosti druge osobe;</a:t>
            </a:r>
          </a:p>
          <a:p>
            <a:endParaRPr lang="hr-H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9.Pozvati 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roditelje tog djeteta i upoznati ga sa činjenicama i svemu poduzetom</a:t>
            </a:r>
          </a:p>
          <a:p>
            <a:endParaRPr lang="hr-H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10.O 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poduzetim aktivnostima i mjerama pisati evidenciju.</a:t>
            </a:r>
          </a:p>
        </p:txBody>
      </p:sp>
    </p:spTree>
    <p:extLst>
      <p:ext uri="{BB962C8B-B14F-4D97-AF65-F5344CB8AC3E}">
        <p14:creationId xmlns:p14="http://schemas.microsoft.com/office/powerpoint/2010/main" val="146848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Kriteriji vladanja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95536" y="1700808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UZORNO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12709" y="2780928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DOBRO</a:t>
            </a:r>
          </a:p>
        </p:txBody>
      </p:sp>
      <p:sp>
        <p:nvSpPr>
          <p:cNvPr id="5" name="Pravokutnik 4"/>
          <p:cNvSpPr/>
          <p:nvPr/>
        </p:nvSpPr>
        <p:spPr>
          <a:xfrm>
            <a:off x="429882" y="3717032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LOŠE</a:t>
            </a:r>
          </a:p>
        </p:txBody>
      </p:sp>
    </p:spTree>
    <p:extLst>
      <p:ext uri="{BB962C8B-B14F-4D97-AF65-F5344CB8AC3E}">
        <p14:creationId xmlns:p14="http://schemas.microsoft.com/office/powerpoint/2010/main" val="33196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51520" y="476672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UZORNO</a:t>
            </a:r>
          </a:p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poštuje pravila Kućnog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reda</a:t>
            </a:r>
          </a:p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- vodi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računa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o pravima i potrebama drugih</a:t>
            </a:r>
          </a:p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čuva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poštuje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vlastitu i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tuđu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imovinu</a:t>
            </a:r>
          </a:p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- nema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izrečenu pedagošku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mjeru</a:t>
            </a: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- ima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izrečenu pedagošku mjeru(opomena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. . , ali je ona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pozitivno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utjecala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na korigiranje sankcioniranog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pona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anja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23528" y="260648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DOBRO</a:t>
            </a:r>
          </a:p>
          <a:p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- ponekad </a:t>
            </a: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pravila </a:t>
            </a: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nog </a:t>
            </a:r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reda</a:t>
            </a: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povremeno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ponavlja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greške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na koje je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već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upozoren</a:t>
            </a:r>
          </a:p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- ponekad ne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izvršava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svoje obaveze i ne nosi pribor u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školu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- ima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izrečenu pedagošku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mjeru(opomena), ali svoje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ponašanje nije promijenio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- ima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izrečen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ukor, ali nastoji promijeniti svoje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ponašanje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na bolje</a:t>
            </a:r>
          </a:p>
        </p:txBody>
      </p:sp>
    </p:spTree>
    <p:extLst>
      <p:ext uri="{BB962C8B-B14F-4D97-AF65-F5344CB8AC3E}">
        <p14:creationId xmlns:p14="http://schemas.microsoft.com/office/powerpoint/2010/main" val="7491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9552" y="260648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 smtClean="0"/>
              <a:t>LOŠE</a:t>
            </a:r>
            <a:endParaRPr lang="hr-HR" sz="3200" b="1" dirty="0"/>
          </a:p>
          <a:p>
            <a:r>
              <a:rPr lang="hr-HR" sz="3200" b="1" dirty="0"/>
              <a:t>- </a:t>
            </a:r>
            <a:r>
              <a:rPr lang="hr-HR" sz="3200" b="1" dirty="0" smtClean="0"/>
              <a:t>često krši </a:t>
            </a:r>
            <a:r>
              <a:rPr lang="hr-HR" sz="3200" b="1" dirty="0"/>
              <a:t>pravila </a:t>
            </a:r>
            <a:r>
              <a:rPr lang="hr-HR" sz="3200" b="1" dirty="0" smtClean="0"/>
              <a:t>Kućnog </a:t>
            </a:r>
            <a:r>
              <a:rPr lang="hr-HR" sz="3200" b="1" dirty="0"/>
              <a:t>reda</a:t>
            </a:r>
          </a:p>
          <a:p>
            <a:r>
              <a:rPr lang="hr-HR" sz="3200" b="1" dirty="0"/>
              <a:t>- </a:t>
            </a:r>
            <a:r>
              <a:rPr lang="hr-HR" sz="3200" b="1" dirty="0" smtClean="0"/>
              <a:t>oštećuje </a:t>
            </a:r>
            <a:r>
              <a:rPr lang="hr-HR" sz="3200" b="1" dirty="0"/>
              <a:t>imovinu svoju i </a:t>
            </a:r>
            <a:r>
              <a:rPr lang="hr-HR" sz="3200" b="1" dirty="0" smtClean="0"/>
              <a:t>tuđu </a:t>
            </a:r>
            <a:r>
              <a:rPr lang="hr-HR" sz="3200" b="1" dirty="0"/>
              <a:t>- svojim </a:t>
            </a:r>
            <a:r>
              <a:rPr lang="hr-HR" sz="3200" b="1" dirty="0" smtClean="0"/>
              <a:t>ponašanjem ugrožava </a:t>
            </a:r>
            <a:r>
              <a:rPr lang="hr-HR" sz="3200" b="1" dirty="0"/>
              <a:t>prava i potrebe drugih - ne </a:t>
            </a:r>
            <a:r>
              <a:rPr lang="hr-HR" sz="3200" b="1" dirty="0" smtClean="0"/>
              <a:t>poštuje učitelje</a:t>
            </a:r>
            <a:endParaRPr lang="hr-HR" sz="3200" b="1" dirty="0"/>
          </a:p>
          <a:p>
            <a:r>
              <a:rPr lang="hr-HR" sz="3200" b="1" dirty="0"/>
              <a:t>- </a:t>
            </a:r>
            <a:r>
              <a:rPr lang="hr-HR" sz="3200" b="1" dirty="0" smtClean="0"/>
              <a:t>nasilničko ponašanje</a:t>
            </a:r>
            <a:endParaRPr lang="hr-HR" sz="3200" b="1" dirty="0"/>
          </a:p>
          <a:p>
            <a:r>
              <a:rPr lang="hr-HR" sz="3200" b="1" dirty="0"/>
              <a:t>- ima </a:t>
            </a:r>
            <a:r>
              <a:rPr lang="hr-HR" sz="3200" b="1" dirty="0" smtClean="0"/>
              <a:t>izrečenu pedagošku mjeru </a:t>
            </a:r>
            <a:r>
              <a:rPr lang="hr-HR" sz="3200" b="1" dirty="0"/>
              <a:t>( ukor i </a:t>
            </a:r>
            <a:r>
              <a:rPr lang="hr-HR" sz="3200" b="1" dirty="0" smtClean="0"/>
              <a:t>više </a:t>
            </a:r>
            <a:r>
              <a:rPr lang="hr-HR" sz="3200" b="1" dirty="0"/>
              <a:t>) koja nije </a:t>
            </a:r>
            <a:r>
              <a:rPr lang="hr-HR" sz="3200" b="1" dirty="0" smtClean="0"/>
              <a:t>utjecala na promjenu </a:t>
            </a:r>
            <a:r>
              <a:rPr lang="hr-HR" sz="3200" b="1" dirty="0"/>
              <a:t>sankcioniranog </a:t>
            </a:r>
            <a:r>
              <a:rPr lang="hr-HR" sz="3200" b="1" dirty="0" smtClean="0"/>
              <a:t>ponašanja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13452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539552" y="620688"/>
            <a:ext cx="752494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 smtClean="0"/>
              <a:t>4</a:t>
            </a:r>
            <a:r>
              <a:rPr lang="sv-SE" sz="3600" b="1" dirty="0" smtClean="0"/>
              <a:t>. Izbor predstavnika u Vijeće </a:t>
            </a:r>
            <a:r>
              <a:rPr lang="sv-SE" sz="3600" b="1" dirty="0" smtClean="0"/>
              <a:t>roditelja</a:t>
            </a:r>
            <a:endParaRPr lang="hr-HR" sz="3600" b="1" dirty="0" smtClean="0"/>
          </a:p>
          <a:p>
            <a:endParaRPr lang="hr-HR" sz="3600" b="1" dirty="0"/>
          </a:p>
          <a:p>
            <a:endParaRPr lang="hr-HR" sz="3600" b="1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hr-HR" sz="3600" b="1" dirty="0" smtClean="0"/>
              <a:t>Vijeće roditelja održat će se</a:t>
            </a:r>
          </a:p>
          <a:p>
            <a:r>
              <a:rPr lang="hr-HR" sz="3600" b="1" dirty="0"/>
              <a:t> </a:t>
            </a:r>
            <a:r>
              <a:rPr lang="hr-HR" sz="3600" b="1" dirty="0" smtClean="0"/>
              <a:t>    </a:t>
            </a:r>
            <a:r>
              <a:rPr lang="hr-HR" sz="3600" b="1" dirty="0" smtClean="0"/>
              <a:t> 29.9.2016. u 17,00h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28097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5. </a:t>
            </a:r>
            <a:r>
              <a:rPr lang="hr-HR" sz="4000" dirty="0" smtClean="0"/>
              <a:t>Suglasnost roditelja za fotografiranje i snimanje u šk.god.2016./2017.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9170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28242" y="1340768"/>
            <a:ext cx="7550465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izvannastavne aktivnosti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osiguranje učenika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putnici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školska kuhinja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 mlijeka u školama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papir za kopiranje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21.9. (18,00h besplatna predstava </a:t>
            </a:r>
          </a:p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Ježeva kućica)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26.9. Jumicar (poligon sa malim autima,</a:t>
            </a:r>
          </a:p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vožnja+prometna dozvola)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7.9. ispit predznanja iz M, 8.9. iz HJ</a:t>
            </a:r>
          </a:p>
        </p:txBody>
      </p:sp>
      <p:sp>
        <p:nvSpPr>
          <p:cNvPr id="3" name="Pravokutnik 2"/>
          <p:cNvSpPr/>
          <p:nvPr/>
        </p:nvSpPr>
        <p:spPr>
          <a:xfrm>
            <a:off x="755576" y="476672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smtClean="0"/>
              <a:t>6. Pitanja i prijedlozi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7745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27" y="620688"/>
            <a:ext cx="710478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9" y="980728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645"/>
            <a:ext cx="8136904" cy="6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96651"/>
            <a:ext cx="8136904" cy="61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1" y="836712"/>
            <a:ext cx="777339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4" y="841212"/>
            <a:ext cx="7507616" cy="53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90718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700</Words>
  <Application>Microsoft Office PowerPoint</Application>
  <PresentationFormat>On-screen Show (4:3)</PresentationFormat>
  <Paragraphs>93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sustava Office</vt:lpstr>
      <vt:lpstr>1. roditeljski sastanak 2.a razreda 15. rujna 2016.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projekti- Zdrava prehrana-tijekom godine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Kriteriji vladanja</vt:lpstr>
      <vt:lpstr>PowerPoint Presentation</vt:lpstr>
      <vt:lpstr>PowerPoint Presentation</vt:lpstr>
      <vt:lpstr>PowerPoint Presentation</vt:lpstr>
      <vt:lpstr>PowerPoint Presentation</vt:lpstr>
      <vt:lpstr>5. Suglasnost roditelja za fotografiranje i snimanje u šk.god.2016./2017.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roditeljski sastanak</dc:title>
  <dc:creator>DANICA</dc:creator>
  <cp:lastModifiedBy>Korisnik1</cp:lastModifiedBy>
  <cp:revision>25</cp:revision>
  <dcterms:created xsi:type="dcterms:W3CDTF">2016-09-08T16:44:19Z</dcterms:created>
  <dcterms:modified xsi:type="dcterms:W3CDTF">2016-09-14T20:29:09Z</dcterms:modified>
</cp:coreProperties>
</file>